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1"/>
  </p:notesMasterIdLst>
  <p:sldIdLst>
    <p:sldId id="324" r:id="rId2"/>
    <p:sldId id="334" r:id="rId3"/>
    <p:sldId id="331" r:id="rId4"/>
    <p:sldId id="347" r:id="rId5"/>
    <p:sldId id="351" r:id="rId6"/>
    <p:sldId id="323" r:id="rId7"/>
    <p:sldId id="342" r:id="rId8"/>
    <p:sldId id="343" r:id="rId9"/>
    <p:sldId id="329"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18B4"/>
    <a:srgbClr val="C876E2"/>
    <a:srgbClr val="732791"/>
    <a:srgbClr val="FF0066"/>
    <a:srgbClr val="CCFFCC"/>
    <a:srgbClr val="FFFF00"/>
    <a:srgbClr val="FFFFCC"/>
    <a:srgbClr val="FFFFFF"/>
    <a:srgbClr val="FF99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2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20E121-C34E-4B88-949D-9162E1AB2BBA}" type="datetimeFigureOut">
              <a:rPr lang="ru-RU" smtClean="0"/>
              <a:pPr/>
              <a:t>14.08.2020</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341226-3E94-484D-8B36-02C693E20125}" type="slidenum">
              <a:rPr lang="ru-RU" smtClean="0"/>
              <a:pPr/>
              <a:t>‹#›</a:t>
            </a:fld>
            <a:endParaRPr lang="ru-RU"/>
          </a:p>
        </p:txBody>
      </p:sp>
    </p:spTree>
    <p:extLst>
      <p:ext uri="{BB962C8B-B14F-4D97-AF65-F5344CB8AC3E}">
        <p14:creationId xmlns:p14="http://schemas.microsoft.com/office/powerpoint/2010/main" val="3171500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10972800" y="6473952"/>
            <a:ext cx="1011936" cy="246888"/>
          </a:xfrm>
        </p:spPr>
        <p:txBody>
          <a:bodyPr/>
          <a:lstStyle/>
          <a:p>
            <a:fld id="{4B1D2639-076B-4CF0-9041-B573A585C25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endParaRPr lang="ru-RU"/>
          </a:p>
        </p:txBody>
      </p:sp>
      <p:sp>
        <p:nvSpPr>
          <p:cNvPr id="16" name="Номер слайда 15"/>
          <p:cNvSpPr>
            <a:spLocks noGrp="1"/>
          </p:cNvSpPr>
          <p:nvPr>
            <p:ph type="sldNum" sz="quarter" idx="12"/>
          </p:nvPr>
        </p:nvSpPr>
        <p:spPr>
          <a:xfrm>
            <a:off x="10972800" y="6473952"/>
            <a:ext cx="1011936" cy="246888"/>
          </a:xfrm>
        </p:spPr>
        <p:txBody>
          <a:bodyPr/>
          <a:lstStyle/>
          <a:p>
            <a:fld id="{4B1D2639-076B-4CF0-9041-B573A585C25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4B1D2639-076B-4CF0-9041-B573A585C259}" type="slidenum">
              <a:rPr lang="ru-RU" smtClean="0"/>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10972800" y="6477000"/>
            <a:ext cx="1016000" cy="246888"/>
          </a:xfrm>
        </p:spPr>
        <p:txBody>
          <a:bodyPr/>
          <a:lstStyle/>
          <a:p>
            <a:fld id="{4B1D2639-076B-4CF0-9041-B573A585C259}" type="slidenum">
              <a:rPr lang="ru-RU" smtClean="0"/>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4B1D2639-076B-4CF0-9041-B573A585C259}" type="slidenum">
              <a:rPr lang="ru-RU" smtClean="0"/>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7EC3A0-B79E-4BE1-859F-97C901502B04}" type="datetimeFigureOut">
              <a:rPr lang="ru-RU" smtClean="0"/>
              <a:pPr/>
              <a:t>14.08.2020</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fld id="{4B1D2639-076B-4CF0-9041-B573A585C259}" type="slidenum">
              <a:rPr lang="ru-RU" smtClean="0"/>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ChangeArrowheads="1"/>
          </p:cNvSpPr>
          <p:nvPr/>
        </p:nvSpPr>
        <p:spPr bwMode="auto">
          <a:xfrm>
            <a:off x="814167" y="2992210"/>
            <a:ext cx="10234246" cy="1340303"/>
          </a:xfrm>
          <a:prstGeom prst="rect">
            <a:avLst/>
          </a:prstGeom>
          <a:noFill/>
          <a:ln>
            <a:noFill/>
          </a:ln>
          <a:effec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sz="3600" b="1" dirty="0" smtClean="0">
                <a:solidFill>
                  <a:srgbClr val="FF0066"/>
                </a:solidFill>
                <a:latin typeface="Times New Roman" pitchFamily="18" charset="0"/>
                <a:cs typeface="Times New Roman" pitchFamily="18" charset="0"/>
              </a:rPr>
              <a:t>“</a:t>
            </a:r>
            <a:r>
              <a:rPr lang="uz-Cyrl-UZ" sz="3600" b="1" dirty="0">
                <a:solidFill>
                  <a:srgbClr val="FF0066"/>
                </a:solidFill>
              </a:rPr>
              <a:t>Oq  fonda  mevalardan  tuzilgan  natyurmort  ishlash</a:t>
            </a:r>
            <a:r>
              <a:rPr lang="uz-Cyrl-UZ" sz="3600" b="1" dirty="0" smtClean="0">
                <a:solidFill>
                  <a:srgbClr val="FF0066"/>
                </a:solidFill>
                <a:latin typeface="Times New Roman" pitchFamily="18" charset="0"/>
                <a:cs typeface="Times New Roman" pitchFamily="18" charset="0"/>
              </a:rPr>
              <a:t>”</a:t>
            </a:r>
            <a:r>
              <a:rPr lang="uz-Cyrl-UZ" sz="3600" b="1" dirty="0" smtClean="0">
                <a:solidFill>
                  <a:srgbClr val="C00000"/>
                </a:solidFill>
                <a:latin typeface="Times New Roman" pitchFamily="18" charset="0"/>
                <a:cs typeface="Times New Roman" pitchFamily="18" charset="0"/>
              </a:rPr>
              <a:t> </a:t>
            </a:r>
            <a:r>
              <a:rPr lang="uz-Cyrl-UZ" sz="3600" b="1" dirty="0">
                <a:solidFill>
                  <a:srgbClr val="1818B4"/>
                </a:solidFill>
              </a:rPr>
              <a:t>mavzusidagi taqdimoti</a:t>
            </a:r>
            <a:endParaRPr lang="ru-RU" sz="3600" b="1" dirty="0">
              <a:solidFill>
                <a:srgbClr val="1818B4"/>
              </a:solidFill>
              <a:effectLst>
                <a:outerShdw blurRad="38100" dist="38100" dir="2700000" algn="tl">
                  <a:srgbClr val="FFFFFF"/>
                </a:outerShdw>
              </a:effectLst>
              <a:latin typeface="Times New Roman" pitchFamily="18" charset="0"/>
              <a:cs typeface="Times New Roman" pitchFamily="18" charset="0"/>
            </a:endParaRPr>
          </a:p>
        </p:txBody>
      </p:sp>
      <p:sp>
        <p:nvSpPr>
          <p:cNvPr id="10" name="Rectangle 3"/>
          <p:cNvSpPr>
            <a:spLocks noChangeArrowheads="1"/>
          </p:cNvSpPr>
          <p:nvPr/>
        </p:nvSpPr>
        <p:spPr bwMode="auto">
          <a:xfrm>
            <a:off x="5497300" y="5932714"/>
            <a:ext cx="501829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spcBef>
                <a:spcPct val="20000"/>
              </a:spcBef>
              <a:buClr>
                <a:schemeClr val="accent1"/>
              </a:buClr>
              <a:buFont typeface="Symbol" panose="05050102010706020507" pitchFamily="18" charset="2"/>
              <a:buNone/>
            </a:pPr>
            <a:r>
              <a:rPr lang="uz-Cyrl-UZ" sz="2800" b="1" dirty="0">
                <a:solidFill>
                  <a:srgbClr val="1818B4"/>
                </a:solidFill>
              </a:rPr>
              <a:t>Tuzuvchi: 	N.Jumaboyev</a:t>
            </a:r>
            <a:endParaRPr lang="uz-Cyrl-UZ" sz="2800" b="1" dirty="0">
              <a:solidFill>
                <a:srgbClr val="1818B4"/>
              </a:solidFill>
              <a:latin typeface="Times New Roman" pitchFamily="18" charset="0"/>
              <a:cs typeface="Times New Roman" pitchFamily="18" charset="0"/>
            </a:endParaRPr>
          </a:p>
        </p:txBody>
      </p:sp>
      <p:sp>
        <p:nvSpPr>
          <p:cNvPr id="11" name="Прямоугольник 1"/>
          <p:cNvSpPr>
            <a:spLocks noChangeArrowheads="1"/>
          </p:cNvSpPr>
          <p:nvPr/>
        </p:nvSpPr>
        <p:spPr bwMode="auto">
          <a:xfrm>
            <a:off x="1702190" y="743230"/>
            <a:ext cx="8458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aseline="-25000">
                <a:solidFill>
                  <a:schemeClr val="tx1"/>
                </a:solidFill>
                <a:latin typeface="Arial" panose="020B0604020202020204" pitchFamily="34" charset="0"/>
              </a:defRPr>
            </a:lvl1pPr>
            <a:lvl2pPr marL="742950" indent="-285750">
              <a:defRPr sz="2400" baseline="-25000">
                <a:solidFill>
                  <a:schemeClr val="tx1"/>
                </a:solidFill>
                <a:latin typeface="Arial" panose="020B0604020202020204" pitchFamily="34" charset="0"/>
              </a:defRPr>
            </a:lvl2pPr>
            <a:lvl3pPr marL="1143000" indent="-228600">
              <a:defRPr sz="2400" baseline="-25000">
                <a:solidFill>
                  <a:schemeClr val="tx1"/>
                </a:solidFill>
                <a:latin typeface="Arial" panose="020B0604020202020204" pitchFamily="34" charset="0"/>
              </a:defRPr>
            </a:lvl3pPr>
            <a:lvl4pPr marL="1600200" indent="-228600">
              <a:defRPr sz="2400" baseline="-25000">
                <a:solidFill>
                  <a:schemeClr val="tx1"/>
                </a:solidFill>
                <a:latin typeface="Arial" panose="020B0604020202020204" pitchFamily="34" charset="0"/>
              </a:defRPr>
            </a:lvl4pPr>
            <a:lvl5pPr marL="2057400" indent="-228600">
              <a:defRPr sz="2400" baseline="-25000">
                <a:solidFill>
                  <a:schemeClr val="tx1"/>
                </a:solidFill>
                <a:latin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b="1" dirty="0" smtClean="0">
                <a:solidFill>
                  <a:srgbClr val="1818B4"/>
                </a:solidFill>
              </a:rPr>
              <a:t>O’ZBEKISTON RESPUBLIKASI </a:t>
            </a:r>
            <a:endParaRPr lang="ru-RU" dirty="0" smtClean="0">
              <a:solidFill>
                <a:srgbClr val="1818B4"/>
              </a:solidFill>
            </a:endParaRPr>
          </a:p>
          <a:p>
            <a:pPr algn="ctr"/>
            <a:r>
              <a:rPr lang="uz-Cyrl-UZ" b="1" dirty="0" smtClean="0">
                <a:solidFill>
                  <a:srgbClr val="1818B4"/>
                </a:solidFill>
              </a:rPr>
              <a:t>OLIY VA O’RTA </a:t>
            </a:r>
            <a:r>
              <a:rPr lang="en-US" b="1" dirty="0" smtClean="0">
                <a:solidFill>
                  <a:srgbClr val="1818B4"/>
                </a:solidFill>
              </a:rPr>
              <a:t>MAXSUS </a:t>
            </a:r>
            <a:r>
              <a:rPr lang="uz-Cyrl-UZ" b="1" dirty="0" smtClean="0">
                <a:solidFill>
                  <a:srgbClr val="1818B4"/>
                </a:solidFill>
              </a:rPr>
              <a:t>TA’LIM VAZIRLIGI</a:t>
            </a:r>
            <a:endParaRPr lang="ru-RU" dirty="0" smtClean="0">
              <a:solidFill>
                <a:srgbClr val="1818B4"/>
              </a:solidFill>
            </a:endParaRPr>
          </a:p>
          <a:p>
            <a:pPr algn="ctr"/>
            <a:r>
              <a:rPr lang="uz-Cyrl-UZ" b="1" dirty="0" smtClean="0">
                <a:solidFill>
                  <a:srgbClr val="1818B4"/>
                </a:solidFill>
              </a:rPr>
              <a:t> </a:t>
            </a:r>
            <a:endParaRPr lang="ru-RU" dirty="0" smtClean="0">
              <a:solidFill>
                <a:srgbClr val="1818B4"/>
              </a:solidFill>
            </a:endParaRPr>
          </a:p>
          <a:p>
            <a:pPr algn="ctr"/>
            <a:r>
              <a:rPr lang="uz-Cyrl-UZ" b="1" dirty="0" smtClean="0">
                <a:solidFill>
                  <a:srgbClr val="1818B4"/>
                </a:solidFill>
              </a:rPr>
              <a:t>GULISTON DAVLAT UNIVERSITETI </a:t>
            </a:r>
            <a:endParaRPr lang="ru-RU" dirty="0" smtClean="0">
              <a:solidFill>
                <a:srgbClr val="1818B4"/>
              </a:solidFill>
            </a:endParaRPr>
          </a:p>
          <a:p>
            <a:pPr algn="ctr"/>
            <a:r>
              <a:rPr lang="uz-Cyrl-UZ" b="1" dirty="0" smtClean="0">
                <a:solidFill>
                  <a:srgbClr val="1818B4"/>
                </a:solidFill>
              </a:rPr>
              <a:t>SAN’ATSHUNOSLIK FAKULTETI </a:t>
            </a:r>
            <a:endParaRPr lang="ru-RU" dirty="0" smtClean="0">
              <a:solidFill>
                <a:srgbClr val="1818B4"/>
              </a:solidFill>
            </a:endParaRPr>
          </a:p>
          <a:p>
            <a:pPr algn="ctr"/>
            <a:r>
              <a:rPr lang="uz-Cyrl-UZ" b="1" dirty="0" smtClean="0">
                <a:solidFill>
                  <a:srgbClr val="1818B4"/>
                </a:solidFill>
              </a:rPr>
              <a:t>TASVIRIY SAN’AT VA MUHANDISLIK GRAFIKASI KAFEDRASI</a:t>
            </a:r>
            <a:r>
              <a:rPr lang="uz-Cyrl-UZ" b="1" dirty="0" smtClean="0">
                <a:solidFill>
                  <a:srgbClr val="1818B4"/>
                </a:solidFill>
                <a:latin typeface="Times New Roman" pitchFamily="18" charset="0"/>
                <a:cs typeface="Times New Roman" pitchFamily="18" charset="0"/>
              </a:rPr>
              <a:t> </a:t>
            </a:r>
            <a:endParaRPr lang="uz-Cyrl-UZ" dirty="0">
              <a:solidFill>
                <a:srgbClr val="1818B4"/>
              </a:solidFill>
              <a:latin typeface="Times New Roman" pitchFamily="18" charset="0"/>
              <a:ea typeface="Malgun Gothic" panose="020B0503020000020004" pitchFamily="34" charset="-127"/>
              <a:cs typeface="Times New Roman" pitchFamily="18" charset="0"/>
            </a:endParaRPr>
          </a:p>
        </p:txBody>
      </p:sp>
    </p:spTree>
    <p:extLst>
      <p:ext uri="{BB962C8B-B14F-4D97-AF65-F5344CB8AC3E}">
        <p14:creationId xmlns:p14="http://schemas.microsoft.com/office/powerpoint/2010/main" val="3539522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393371" y="459108"/>
            <a:ext cx="10395858" cy="5078313"/>
          </a:xfrm>
          <a:prstGeom prst="rect">
            <a:avLst/>
          </a:prstGeom>
        </p:spPr>
        <p:txBody>
          <a:bodyPr wrap="square">
            <a:spAutoFit/>
          </a:bodyPr>
          <a:lstStyle/>
          <a:p>
            <a:pPr algn="ctr"/>
            <a:r>
              <a:rPr lang="uz-Cyrl-UZ" b="1" dirty="0">
                <a:solidFill>
                  <a:srgbClr val="FF0066"/>
                </a:solidFill>
              </a:rPr>
              <a:t>Oq  fonda  mevalardan  tuzilgan  natyurmort  ishlash haqida umumiy </a:t>
            </a:r>
            <a:r>
              <a:rPr lang="uz-Cyrl-UZ" b="1" dirty="0" smtClean="0">
                <a:solidFill>
                  <a:srgbClr val="FF0066"/>
                </a:solidFill>
              </a:rPr>
              <a:t>tushuncha</a:t>
            </a:r>
            <a:endParaRPr lang="ru-RU" dirty="0">
              <a:solidFill>
                <a:srgbClr val="FF0066"/>
              </a:solidFill>
            </a:endParaRPr>
          </a:p>
          <a:p>
            <a:r>
              <a:rPr lang="uz-Cyrl-UZ" dirty="0" smtClean="0"/>
              <a:t>	</a:t>
            </a:r>
            <a:r>
              <a:rPr lang="uz-Cyrl-UZ" dirty="0" smtClean="0">
                <a:solidFill>
                  <a:srgbClr val="1818B4"/>
                </a:solidFill>
              </a:rPr>
              <a:t>Oq  </a:t>
            </a:r>
            <a:r>
              <a:rPr lang="uz-Cyrl-UZ" dirty="0">
                <a:solidFill>
                  <a:srgbClr val="1818B4"/>
                </a:solidFill>
              </a:rPr>
              <a:t>fonda  mevalardan  tuzilgan  natyurmortni amaliy tasvirlashning dastlabki bosqichida biroz soddaroq so’ngra esa narsa va buyumlarning bir guruhini tasvirlash kerak. Narsalarning bir guruh yig’ilganini tasvirlash uchun natyurmort kompozitsiyasini to’g’ri tashkil etish muhimdir. U ikki jihat asosida tuziladi: natura qo’yilmasini tashkiliy qismi (narsalarni tanlay bilish va ularni kompozitsion chiroyli joylashtirish) naturaga nisbatan ko’rish nuqtasini aniqlash va qog’oz yuzasida qo’yilmani tasvirlash. 	Bu o’quv dars jarayonida qo’yilgan narsa, predmet va buyumlar drapirovka, ya’ni material bilan rangda bir-biri bilan bog’langan holda ishlash metodikasi o’rgatiladi. Natyurmort rassomning mohirona ko’rish idrokli ("ko’zning o’tkirligini") ko’rishni to’g’ri qo’yish mahoratini oshiriladi. Natyurmort hamma janrlarning debochasidir. Shuning uchun o’sma mohir rassomlar jiddiy asar yaratishdan oldin boshqa janrlarda: manzara, portret va hokazo natyurmortlarni chizadilar.</a:t>
            </a:r>
            <a:endParaRPr lang="ru-RU" dirty="0">
              <a:solidFill>
                <a:srgbClr val="1818B4"/>
              </a:solidFill>
            </a:endParaRPr>
          </a:p>
          <a:p>
            <a:r>
              <a:rPr lang="uz-Cyrl-UZ" dirty="0">
                <a:solidFill>
                  <a:srgbClr val="1818B4"/>
                </a:solidFill>
              </a:rPr>
              <a:t>	Natyurmort g’oyaviy san’at maktabi bo’lib, bo’lg’usi ijodkorda tasviriy did va rangtasvir san’atidagi xususiyatni tarbiyalaydi. Ko’rib turgan hayot borliqni, buyumlarni saralab, did bilan natyurmortlashtirish sirlarini o’rgatadi. Natyurmort orqali haqiqiy dunyoning ko’p qirraligi o’rganiladi. Davrning tarbiyaviy-estetik talablariga mosligi bilan birga natyurmortdagi zamondoshimizning dunyo go’zalligiga qarash tasavuri va ichki dunyosining boylgi, shu bilan birga odamning keng qalbiy his-tug’ulari aks ettiriladi. Uning o’zini ko’rib turgan dunyoga bo’lgan munosabati ham namoyon bo’ladi. Rangtasvirning plastik va koloristik mahorat qirralari yaqqol ko’rinadi. </a:t>
            </a:r>
            <a:endParaRPr lang="ru-RU" dirty="0">
              <a:solidFill>
                <a:srgbClr val="1818B4"/>
              </a:solidFill>
            </a:endParaRPr>
          </a:p>
        </p:txBody>
      </p:sp>
    </p:spTree>
    <p:extLst>
      <p:ext uri="{BB962C8B-B14F-4D97-AF65-F5344CB8AC3E}">
        <p14:creationId xmlns:p14="http://schemas.microsoft.com/office/powerpoint/2010/main" val="280767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21110" y="678706"/>
            <a:ext cx="7511142" cy="369332"/>
          </a:xfrm>
          <a:prstGeom prst="rect">
            <a:avLst/>
          </a:prstGeom>
        </p:spPr>
        <p:txBody>
          <a:bodyPr wrap="square">
            <a:spAutoFit/>
          </a:bodyPr>
          <a:lstStyle/>
          <a:p>
            <a:r>
              <a:rPr lang="uz-Cyrl-UZ" dirty="0" smtClean="0"/>
              <a:t>	</a:t>
            </a:r>
            <a:r>
              <a:rPr lang="en-US" b="1" dirty="0" smtClean="0">
                <a:solidFill>
                  <a:srgbClr val="1818B4"/>
                </a:solidFill>
              </a:rPr>
              <a:t>NATYURMORT ISHLASH BOSQICHLARI</a:t>
            </a:r>
            <a:endParaRPr lang="ru-RU" b="1" dirty="0">
              <a:solidFill>
                <a:srgbClr val="1818B4"/>
              </a:solidFill>
            </a:endParaRPr>
          </a:p>
        </p:txBody>
      </p:sp>
      <p:pic>
        <p:nvPicPr>
          <p:cNvPr id="1026" name="Picture 2" descr="Картины гуашью цветы — BestFotoPoster.r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343" y="1480457"/>
            <a:ext cx="10787865"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1445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3930273" y="146130"/>
            <a:ext cx="40707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42900" algn="l"/>
              </a:tabLst>
            </a:pPr>
            <a:r>
              <a:rPr kumimoji="0" lang="uz-Cyrl-UZ" sz="1400" b="1" i="0" u="none" strike="noStrike" cap="none" normalizeH="0" baseline="0" dirty="0" smtClean="0">
                <a:ln>
                  <a:noFill/>
                </a:ln>
                <a:solidFill>
                  <a:srgbClr val="1818B4"/>
                </a:solidFill>
                <a:effectLst/>
                <a:latin typeface="Arial" pitchFamily="34" charset="0"/>
                <a:ea typeface="Times New Roman" pitchFamily="18" charset="0"/>
                <a:cs typeface="Arial" pitchFamily="34" charset="0"/>
              </a:rPr>
              <a:t>Mavzu yuzasidan test topshiriqlari</a:t>
            </a:r>
            <a:endParaRPr kumimoji="0" lang="ru-RU" sz="1800" b="0" i="0" u="none" strike="noStrike" cap="none" normalizeH="0" baseline="0" dirty="0" smtClean="0">
              <a:ln>
                <a:noFill/>
              </a:ln>
              <a:solidFill>
                <a:srgbClr val="1818B4"/>
              </a:solidFill>
              <a:effectLst/>
              <a:latin typeface="Arial" pitchFamily="34" charset="0"/>
              <a:cs typeface="Arial"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799387001"/>
              </p:ext>
            </p:extLst>
          </p:nvPr>
        </p:nvGraphicFramePr>
        <p:xfrm>
          <a:off x="1511300" y="630170"/>
          <a:ext cx="10114643" cy="5835943"/>
        </p:xfrm>
        <a:graphic>
          <a:graphicData uri="http://schemas.openxmlformats.org/drawingml/2006/table">
            <a:tbl>
              <a:tblPr firstRow="1" firstCol="1" lastRow="1" lastCol="1" bandRow="1" bandCol="1">
                <a:tableStyleId>{5C22544A-7EE6-4342-B048-85BDC9FD1C3A}</a:tableStyleId>
              </a:tblPr>
              <a:tblGrid>
                <a:gridCol w="3614974"/>
                <a:gridCol w="2211635"/>
                <a:gridCol w="2281334"/>
                <a:gridCol w="2006700"/>
              </a:tblGrid>
              <a:tr h="253737">
                <a:tc>
                  <a:txBody>
                    <a:bodyPr/>
                    <a:lstStyle/>
                    <a:p>
                      <a:pPr algn="just">
                        <a:spcAft>
                          <a:spcPts val="0"/>
                        </a:spcAft>
                      </a:pPr>
                      <a:r>
                        <a:rPr lang="uz-Cyrl-UZ" sz="1200" dirty="0">
                          <a:effectLst/>
                          <a:latin typeface="Times New Roman"/>
                          <a:ea typeface="Times New Roman"/>
                          <a:cs typeface="BalticaTAD"/>
                        </a:rPr>
                        <a:t>“Natyurmort” so’zining ma’nosi</a:t>
                      </a:r>
                      <a:endParaRPr lang="ru-RU" sz="1200" dirty="0">
                        <a:effectLst/>
                        <a:latin typeface="BalticaTAD"/>
                        <a:ea typeface="Times New Roman"/>
                        <a:cs typeface="BalticaTAD"/>
                      </a:endParaRPr>
                    </a:p>
                  </a:txBody>
                  <a:tcPr marL="68580" marR="68580" marT="0" marB="0" anchor="ctr">
                    <a:solidFill>
                      <a:srgbClr val="732791"/>
                    </a:solidFill>
                  </a:tcPr>
                </a:tc>
                <a:tc>
                  <a:txBody>
                    <a:bodyPr/>
                    <a:lstStyle/>
                    <a:p>
                      <a:pPr algn="ctr">
                        <a:spcAft>
                          <a:spcPts val="0"/>
                        </a:spcAft>
                      </a:pPr>
                      <a:r>
                        <a:rPr lang="uz-Cyrl-UZ" sz="1200" b="1" dirty="0">
                          <a:solidFill>
                            <a:schemeClr val="bg1"/>
                          </a:solidFill>
                          <a:effectLst/>
                          <a:latin typeface="Times New Roman"/>
                          <a:ea typeface="Times New Roman"/>
                        </a:rPr>
                        <a:t>*Jonsiz tabiat</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Buyumlar</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Drapirovka</a:t>
                      </a:r>
                      <a:endParaRPr lang="ru-RU" sz="1200" b="1">
                        <a:solidFill>
                          <a:schemeClr val="bg1"/>
                        </a:solidFill>
                        <a:effectLst/>
                        <a:latin typeface="Times New Roman"/>
                        <a:ea typeface="Times New Roman"/>
                      </a:endParaRPr>
                    </a:p>
                  </a:txBody>
                  <a:tcPr marL="68580" marR="68580" marT="0" marB="0" anchor="ctr">
                    <a:solidFill>
                      <a:srgbClr val="C876E2"/>
                    </a:solidFill>
                  </a:tcPr>
                </a:tc>
              </a:tr>
              <a:tr h="507473">
                <a:tc>
                  <a:txBody>
                    <a:bodyPr/>
                    <a:lstStyle/>
                    <a:p>
                      <a:pPr algn="just">
                        <a:spcAft>
                          <a:spcPts val="0"/>
                        </a:spcAft>
                      </a:pPr>
                      <a:r>
                        <a:rPr lang="uz-Cyrl-UZ" sz="1200" dirty="0">
                          <a:effectLst/>
                          <a:latin typeface="BalticaTAD"/>
                          <a:ea typeface="Times New Roman"/>
                          <a:cs typeface="BalticaTAD"/>
                        </a:rPr>
                        <a:t>Asosiy ranglar qatorini toping</a:t>
                      </a:r>
                      <a:endParaRPr lang="ru-RU" sz="1200" dirty="0">
                        <a:effectLst/>
                        <a:latin typeface="BalticaTAD"/>
                        <a:ea typeface="Times New Roman"/>
                        <a:cs typeface="BalticaTAD"/>
                      </a:endParaRPr>
                    </a:p>
                  </a:txBody>
                  <a:tcPr marL="68580" marR="68580" marT="0" marB="0" anchor="ctr">
                    <a:solidFill>
                      <a:srgbClr val="732791"/>
                    </a:solidFill>
                  </a:tcPr>
                </a:tc>
                <a:tc>
                  <a:txBody>
                    <a:bodyPr/>
                    <a:lstStyle/>
                    <a:p>
                      <a:pPr algn="ctr">
                        <a:spcAft>
                          <a:spcPts val="0"/>
                        </a:spcAft>
                      </a:pPr>
                      <a:r>
                        <a:rPr lang="uz-Cyrl-UZ" sz="1200" b="1" dirty="0">
                          <a:solidFill>
                            <a:schemeClr val="bg1"/>
                          </a:solidFill>
                          <a:effectLst/>
                          <a:latin typeface="Times New Roman"/>
                          <a:ea typeface="Times New Roman"/>
                        </a:rPr>
                        <a:t>* ko’k, sariq, qizil</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yashil, sariq, ko’k</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oq, qora, kulrang</a:t>
                      </a:r>
                      <a:endParaRPr lang="ru-RU" sz="1200" b="1">
                        <a:solidFill>
                          <a:schemeClr val="bg1"/>
                        </a:solidFill>
                        <a:effectLst/>
                        <a:latin typeface="Times New Roman"/>
                        <a:ea typeface="Times New Roman"/>
                      </a:endParaRPr>
                    </a:p>
                  </a:txBody>
                  <a:tcPr marL="68580" marR="68580" marT="0" marB="0" anchor="ctr">
                    <a:solidFill>
                      <a:srgbClr val="C876E2"/>
                    </a:solidFill>
                  </a:tcPr>
                </a:tc>
              </a:tr>
              <a:tr h="507473">
                <a:tc>
                  <a:txBody>
                    <a:bodyPr/>
                    <a:lstStyle/>
                    <a:p>
                      <a:pPr>
                        <a:spcAft>
                          <a:spcPts val="0"/>
                        </a:spcAft>
                      </a:pPr>
                      <a:r>
                        <a:rPr lang="uz-Cyrl-UZ" sz="1200" dirty="0">
                          <a:effectLst/>
                          <a:latin typeface="Times New Roman"/>
                          <a:ea typeface="Times New Roman"/>
                        </a:rPr>
                        <a:t>Amir Temur portretini kim ishlagan?</a:t>
                      </a:r>
                      <a:endParaRPr lang="ru-RU" sz="1200" dirty="0">
                        <a:effectLst/>
                        <a:latin typeface="Times New Roman"/>
                        <a:ea typeface="Times New Roman"/>
                      </a:endParaRPr>
                    </a:p>
                  </a:txBody>
                  <a:tcPr marL="68580" marR="68580" marT="0" marB="0" anchor="ctr">
                    <a:solidFill>
                      <a:srgbClr val="732791"/>
                    </a:solidFill>
                  </a:tcPr>
                </a:tc>
                <a:tc>
                  <a:txBody>
                    <a:bodyPr/>
                    <a:lstStyle/>
                    <a:p>
                      <a:pPr algn="ctr">
                        <a:spcAft>
                          <a:spcPts val="0"/>
                        </a:spcAft>
                      </a:pPr>
                      <a:r>
                        <a:rPr lang="uz-Cyrl-UZ" sz="1200" b="1" dirty="0">
                          <a:solidFill>
                            <a:schemeClr val="bg1"/>
                          </a:solidFill>
                          <a:effectLst/>
                          <a:latin typeface="Times New Roman"/>
                          <a:ea typeface="Times New Roman"/>
                        </a:rPr>
                        <a:t>* Malik Nabi</a:t>
                      </a:r>
                      <a:r>
                        <a:rPr lang="ru-RU" sz="1200" b="1" dirty="0">
                          <a:solidFill>
                            <a:schemeClr val="bg1"/>
                          </a:solidFill>
                          <a:effectLst/>
                          <a:latin typeface="Times New Roman"/>
                          <a:ea typeface="Times New Roman"/>
                        </a:rPr>
                        <a:t>y</a:t>
                      </a:r>
                      <a:r>
                        <a:rPr lang="uz-Cyrl-UZ" sz="1200" b="1" dirty="0">
                          <a:solidFill>
                            <a:schemeClr val="bg1"/>
                          </a:solidFill>
                          <a:effectLst/>
                          <a:latin typeface="Times New Roman"/>
                          <a:ea typeface="Times New Roman"/>
                        </a:rPr>
                        <a:t>ev</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dirty="0">
                          <a:solidFill>
                            <a:schemeClr val="bg1"/>
                          </a:solidFill>
                          <a:effectLst/>
                          <a:latin typeface="Times New Roman"/>
                          <a:ea typeface="Times New Roman"/>
                        </a:rPr>
                        <a:t>Rahim Ahmedov</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Ro’zi Chori</a:t>
                      </a:r>
                      <a:r>
                        <a:rPr lang="ru-RU" sz="1200" b="1">
                          <a:solidFill>
                            <a:schemeClr val="bg1"/>
                          </a:solidFill>
                          <a:effectLst/>
                          <a:latin typeface="Times New Roman"/>
                          <a:ea typeface="Times New Roman"/>
                        </a:rPr>
                        <a:t>y</a:t>
                      </a:r>
                      <a:r>
                        <a:rPr lang="uz-Cyrl-UZ" sz="1200" b="1">
                          <a:solidFill>
                            <a:schemeClr val="bg1"/>
                          </a:solidFill>
                          <a:effectLst/>
                          <a:latin typeface="Times New Roman"/>
                          <a:ea typeface="Times New Roman"/>
                        </a:rPr>
                        <a:t>ev</a:t>
                      </a:r>
                      <a:endParaRPr lang="ru-RU" sz="1200" b="1">
                        <a:solidFill>
                          <a:schemeClr val="bg1"/>
                        </a:solidFill>
                        <a:effectLst/>
                        <a:latin typeface="Times New Roman"/>
                        <a:ea typeface="Times New Roman"/>
                      </a:endParaRPr>
                    </a:p>
                  </a:txBody>
                  <a:tcPr marL="68580" marR="68580" marT="0" marB="0" anchor="ctr">
                    <a:solidFill>
                      <a:srgbClr val="C876E2"/>
                    </a:solidFill>
                  </a:tcPr>
                </a:tc>
              </a:tr>
              <a:tr h="1014947">
                <a:tc>
                  <a:txBody>
                    <a:bodyPr/>
                    <a:lstStyle/>
                    <a:p>
                      <a:pPr algn="just">
                        <a:spcAft>
                          <a:spcPts val="0"/>
                        </a:spcAft>
                      </a:pPr>
                      <a:r>
                        <a:rPr lang="uz-Cyrl-UZ" sz="1200" dirty="0">
                          <a:effectLst/>
                          <a:latin typeface="BalticaTAD"/>
                          <a:ea typeface="Times New Roman"/>
                          <a:cs typeface="BalticaTAD"/>
                        </a:rPr>
                        <a:t>Kontrast ranglar bu.....</a:t>
                      </a:r>
                      <a:endParaRPr lang="ru-RU" sz="1200" dirty="0">
                        <a:effectLst/>
                        <a:latin typeface="BalticaTAD"/>
                        <a:ea typeface="Times New Roman"/>
                        <a:cs typeface="BalticaTAD"/>
                      </a:endParaRPr>
                    </a:p>
                  </a:txBody>
                  <a:tcPr marL="68580" marR="68580" marT="0" marB="0" anchor="ctr">
                    <a:solidFill>
                      <a:srgbClr val="732791"/>
                    </a:solidFill>
                  </a:tcPr>
                </a:tc>
                <a:tc>
                  <a:txBody>
                    <a:bodyPr/>
                    <a:lstStyle/>
                    <a:p>
                      <a:pPr algn="ctr">
                        <a:spcAft>
                          <a:spcPts val="0"/>
                        </a:spcAft>
                      </a:pPr>
                      <a:r>
                        <a:rPr lang="uz-Cyrl-UZ" sz="1200" b="1" dirty="0">
                          <a:solidFill>
                            <a:schemeClr val="bg1"/>
                          </a:solidFill>
                          <a:effectLst/>
                          <a:latin typeface="Times New Roman"/>
                          <a:ea typeface="Times New Roman"/>
                        </a:rPr>
                        <a:t>* bir</a:t>
                      </a:r>
                      <a:r>
                        <a:rPr lang="en-US" sz="1200" b="1" dirty="0">
                          <a:solidFill>
                            <a:schemeClr val="bg1"/>
                          </a:solidFill>
                          <a:effectLst/>
                          <a:latin typeface="Times New Roman"/>
                          <a:ea typeface="Times New Roman"/>
                        </a:rPr>
                        <a:t>-</a:t>
                      </a:r>
                      <a:r>
                        <a:rPr lang="uz-Cyrl-UZ" sz="1200" b="1" dirty="0">
                          <a:solidFill>
                            <a:schemeClr val="bg1"/>
                          </a:solidFill>
                          <a:effectLst/>
                          <a:latin typeface="Times New Roman"/>
                          <a:ea typeface="Times New Roman"/>
                        </a:rPr>
                        <a:t>biridan keskin farqlanuvchi ranglar </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dirty="0">
                          <a:solidFill>
                            <a:schemeClr val="bg1"/>
                          </a:solidFill>
                          <a:effectLst/>
                          <a:latin typeface="Times New Roman"/>
                          <a:ea typeface="Times New Roman"/>
                        </a:rPr>
                        <a:t>bir</a:t>
                      </a:r>
                      <a:r>
                        <a:rPr lang="en-US" sz="1200" b="1" dirty="0">
                          <a:solidFill>
                            <a:schemeClr val="bg1"/>
                          </a:solidFill>
                          <a:effectLst/>
                          <a:latin typeface="Times New Roman"/>
                          <a:ea typeface="Times New Roman"/>
                        </a:rPr>
                        <a:t>-</a:t>
                      </a:r>
                      <a:r>
                        <a:rPr lang="uz-Cyrl-UZ" sz="1200" b="1" dirty="0">
                          <a:solidFill>
                            <a:schemeClr val="bg1"/>
                          </a:solidFill>
                          <a:effectLst/>
                          <a:latin typeface="Times New Roman"/>
                          <a:ea typeface="Times New Roman"/>
                        </a:rPr>
                        <a:t>biridan unchalik farq qilmaydigan ranglar</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bir</a:t>
                      </a:r>
                      <a:r>
                        <a:rPr lang="en-US" sz="1200" b="1">
                          <a:solidFill>
                            <a:schemeClr val="bg1"/>
                          </a:solidFill>
                          <a:effectLst/>
                          <a:latin typeface="Times New Roman"/>
                          <a:ea typeface="Times New Roman"/>
                        </a:rPr>
                        <a:t>-</a:t>
                      </a:r>
                      <a:r>
                        <a:rPr lang="uz-Cyrl-UZ" sz="1200" b="1">
                          <a:solidFill>
                            <a:schemeClr val="bg1"/>
                          </a:solidFill>
                          <a:effectLst/>
                          <a:latin typeface="Times New Roman"/>
                          <a:ea typeface="Times New Roman"/>
                        </a:rPr>
                        <a:t>biriga yaqin ranglar</a:t>
                      </a:r>
                      <a:endParaRPr lang="ru-RU" sz="1200" b="1">
                        <a:solidFill>
                          <a:schemeClr val="bg1"/>
                        </a:solidFill>
                        <a:effectLst/>
                        <a:latin typeface="Times New Roman"/>
                        <a:ea typeface="Times New Roman"/>
                      </a:endParaRPr>
                    </a:p>
                  </a:txBody>
                  <a:tcPr marL="68580" marR="68580" marT="0" marB="0" anchor="ctr">
                    <a:solidFill>
                      <a:srgbClr val="C876E2"/>
                    </a:solidFill>
                  </a:tcPr>
                </a:tc>
              </a:tr>
              <a:tr h="1268683">
                <a:tc>
                  <a:txBody>
                    <a:bodyPr/>
                    <a:lstStyle/>
                    <a:p>
                      <a:pPr>
                        <a:spcAft>
                          <a:spcPts val="0"/>
                        </a:spcAft>
                      </a:pPr>
                      <a:r>
                        <a:rPr lang="uz-Cyrl-UZ" sz="1200" dirty="0">
                          <a:effectLst/>
                          <a:latin typeface="Times New Roman"/>
                          <a:ea typeface="Times New Roman"/>
                        </a:rPr>
                        <a:t>.......lotincha so’zdan olingan bo’lib, badiiy asarning qurilishi, g’oyasi, xarakteri degan ma’noni bildiradi</a:t>
                      </a:r>
                      <a:endParaRPr lang="ru-RU" sz="1200" dirty="0">
                        <a:effectLst/>
                        <a:latin typeface="Times New Roman"/>
                        <a:ea typeface="Times New Roman"/>
                      </a:endParaRPr>
                    </a:p>
                  </a:txBody>
                  <a:tcPr marL="68580" marR="68580" marT="0" marB="0" anchor="ctr">
                    <a:solidFill>
                      <a:srgbClr val="732791"/>
                    </a:solidFill>
                  </a:tcPr>
                </a:tc>
                <a:tc>
                  <a:txBody>
                    <a:bodyPr/>
                    <a:lstStyle/>
                    <a:p>
                      <a:pPr algn="ctr">
                        <a:spcAft>
                          <a:spcPts val="0"/>
                        </a:spcAft>
                      </a:pPr>
                      <a:r>
                        <a:rPr lang="uz-Cyrl-UZ" sz="1200" b="1">
                          <a:solidFill>
                            <a:schemeClr val="bg1"/>
                          </a:solidFill>
                          <a:effectLst/>
                          <a:latin typeface="Times New Roman"/>
                          <a:ea typeface="Times New Roman"/>
                        </a:rPr>
                        <a:t>* kompozitsiya</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dirty="0">
                          <a:solidFill>
                            <a:schemeClr val="bg1"/>
                          </a:solidFill>
                          <a:effectLst/>
                          <a:latin typeface="Times New Roman"/>
                          <a:ea typeface="Times New Roman"/>
                        </a:rPr>
                        <a:t>komponovka</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grafika</a:t>
                      </a:r>
                      <a:endParaRPr lang="ru-RU" sz="1200" b="1">
                        <a:solidFill>
                          <a:schemeClr val="bg1"/>
                        </a:solidFill>
                        <a:effectLst/>
                        <a:latin typeface="Times New Roman"/>
                        <a:ea typeface="Times New Roman"/>
                      </a:endParaRPr>
                    </a:p>
                  </a:txBody>
                  <a:tcPr marL="68580" marR="68580" marT="0" marB="0" anchor="ctr">
                    <a:solidFill>
                      <a:srgbClr val="C876E2"/>
                    </a:solidFill>
                  </a:tcPr>
                </a:tc>
              </a:tr>
              <a:tr h="507473">
                <a:tc>
                  <a:txBody>
                    <a:bodyPr/>
                    <a:lstStyle/>
                    <a:p>
                      <a:pPr algn="just">
                        <a:spcAft>
                          <a:spcPts val="0"/>
                        </a:spcAft>
                      </a:pPr>
                      <a:r>
                        <a:rPr lang="uz-Cyrl-UZ" sz="1200" dirty="0">
                          <a:effectLst/>
                          <a:latin typeface="BalticaTAD"/>
                          <a:ea typeface="Times New Roman"/>
                          <a:cs typeface="BalticaTAD"/>
                        </a:rPr>
                        <a:t>Rangtasvir xarakteriga ko’ra qanday turlarga bo’linadi?</a:t>
                      </a:r>
                      <a:endParaRPr lang="ru-RU" sz="1200" dirty="0">
                        <a:effectLst/>
                        <a:latin typeface="BalticaTAD"/>
                        <a:ea typeface="Times New Roman"/>
                        <a:cs typeface="BalticaTAD"/>
                      </a:endParaRPr>
                    </a:p>
                  </a:txBody>
                  <a:tcPr marL="68580" marR="68580" marT="0" marB="0" anchor="ctr">
                    <a:solidFill>
                      <a:srgbClr val="732791"/>
                    </a:solidFill>
                  </a:tcPr>
                </a:tc>
                <a:tc>
                  <a:txBody>
                    <a:bodyPr/>
                    <a:lstStyle/>
                    <a:p>
                      <a:pPr algn="ctr">
                        <a:spcAft>
                          <a:spcPts val="0"/>
                        </a:spcAft>
                      </a:pPr>
                      <a:r>
                        <a:rPr lang="uz-Cyrl-UZ" sz="1200" b="1">
                          <a:solidFill>
                            <a:schemeClr val="bg1"/>
                          </a:solidFill>
                          <a:effectLst/>
                          <a:latin typeface="Times New Roman"/>
                          <a:ea typeface="Times New Roman"/>
                        </a:rPr>
                        <a:t>* dastgohli va mahobatli</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dirty="0">
                          <a:solidFill>
                            <a:schemeClr val="bg1"/>
                          </a:solidFill>
                          <a:effectLst/>
                          <a:latin typeface="Times New Roman"/>
                          <a:ea typeface="Times New Roman"/>
                        </a:rPr>
                        <a:t>miniatyura va portret</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mahobatli va mo’’jaz</a:t>
                      </a:r>
                      <a:endParaRPr lang="ru-RU" sz="1200" b="1">
                        <a:solidFill>
                          <a:schemeClr val="bg1"/>
                        </a:solidFill>
                        <a:effectLst/>
                        <a:latin typeface="Times New Roman"/>
                        <a:ea typeface="Times New Roman"/>
                      </a:endParaRPr>
                    </a:p>
                  </a:txBody>
                  <a:tcPr marL="68580" marR="68580" marT="0" marB="0" anchor="ctr">
                    <a:solidFill>
                      <a:srgbClr val="C876E2"/>
                    </a:solidFill>
                  </a:tcPr>
                </a:tc>
              </a:tr>
              <a:tr h="761210">
                <a:tc>
                  <a:txBody>
                    <a:bodyPr/>
                    <a:lstStyle/>
                    <a:p>
                      <a:pPr>
                        <a:spcAft>
                          <a:spcPts val="0"/>
                        </a:spcAft>
                        <a:tabLst>
                          <a:tab pos="342900" algn="l"/>
                        </a:tabLst>
                      </a:pPr>
                      <a:r>
                        <a:rPr lang="uz-Cyrl-UZ" sz="1200" dirty="0">
                          <a:effectLst/>
                          <a:latin typeface="Times New Roman"/>
                          <a:ea typeface="Times New Roman"/>
                        </a:rPr>
                        <a:t>Tasviriy san’atda chegaralangan mavzuni o’zi ichiga olgan atama bu …..</a:t>
                      </a:r>
                      <a:endParaRPr lang="ru-RU" sz="1200" dirty="0">
                        <a:effectLst/>
                        <a:latin typeface="Times New Roman"/>
                        <a:ea typeface="Times New Roman"/>
                      </a:endParaRPr>
                    </a:p>
                  </a:txBody>
                  <a:tcPr marL="68580" marR="68580" marT="0" marB="0" anchor="ctr">
                    <a:solidFill>
                      <a:srgbClr val="732791"/>
                    </a:solidFill>
                  </a:tcPr>
                </a:tc>
                <a:tc>
                  <a:txBody>
                    <a:bodyPr/>
                    <a:lstStyle/>
                    <a:p>
                      <a:pPr algn="ctr">
                        <a:spcAft>
                          <a:spcPts val="0"/>
                        </a:spcAft>
                        <a:tabLst>
                          <a:tab pos="342900" algn="l"/>
                        </a:tabLst>
                      </a:pPr>
                      <a:r>
                        <a:rPr lang="uz-Cyrl-UZ" sz="1200" b="1">
                          <a:solidFill>
                            <a:schemeClr val="bg1"/>
                          </a:solidFill>
                          <a:effectLst/>
                          <a:latin typeface="Times New Roman"/>
                          <a:ea typeface="Times New Roman"/>
                        </a:rPr>
                        <a:t>* janr</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tabLst>
                          <a:tab pos="342900" algn="l"/>
                        </a:tabLst>
                      </a:pPr>
                      <a:r>
                        <a:rPr lang="uz-Cyrl-UZ" sz="1200" b="1" dirty="0">
                          <a:solidFill>
                            <a:schemeClr val="bg1"/>
                          </a:solidFill>
                          <a:effectLst/>
                          <a:latin typeface="Times New Roman"/>
                          <a:ea typeface="Times New Roman"/>
                        </a:rPr>
                        <a:t>tur</a:t>
                      </a:r>
                      <a:endParaRPr lang="ru-RU" sz="1200" b="1" dirty="0">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tabLst>
                          <a:tab pos="342900" algn="l"/>
                        </a:tabLst>
                      </a:pPr>
                      <a:r>
                        <a:rPr lang="uz-Cyrl-UZ" sz="1200" b="1" dirty="0">
                          <a:solidFill>
                            <a:schemeClr val="bg1"/>
                          </a:solidFill>
                          <a:effectLst/>
                          <a:latin typeface="Times New Roman"/>
                          <a:ea typeface="Times New Roman"/>
                        </a:rPr>
                        <a:t>kompozitsiya</a:t>
                      </a:r>
                      <a:endParaRPr lang="ru-RU" sz="1200" b="1" dirty="0">
                        <a:solidFill>
                          <a:schemeClr val="bg1"/>
                        </a:solidFill>
                        <a:effectLst/>
                        <a:latin typeface="Times New Roman"/>
                        <a:ea typeface="Times New Roman"/>
                      </a:endParaRPr>
                    </a:p>
                  </a:txBody>
                  <a:tcPr marL="68580" marR="68580" marT="0" marB="0" anchor="ctr">
                    <a:solidFill>
                      <a:srgbClr val="C876E2"/>
                    </a:solidFill>
                  </a:tcPr>
                </a:tc>
              </a:tr>
              <a:tr h="1014947">
                <a:tc>
                  <a:txBody>
                    <a:bodyPr/>
                    <a:lstStyle/>
                    <a:p>
                      <a:pPr>
                        <a:spcAft>
                          <a:spcPts val="0"/>
                        </a:spcAft>
                      </a:pPr>
                      <a:r>
                        <a:rPr lang="uz-Cyrl-UZ" sz="1200" dirty="0">
                          <a:effectLst/>
                          <a:latin typeface="Times New Roman"/>
                          <a:ea typeface="Times New Roman"/>
                        </a:rPr>
                        <a:t>..... oq nurdan spektr ranglarining tarqalishini topodi, spektrdagi etti rangni aniqladi.</a:t>
                      </a:r>
                      <a:endParaRPr lang="ru-RU" sz="1200" dirty="0">
                        <a:effectLst/>
                        <a:latin typeface="Times New Roman"/>
                        <a:ea typeface="Times New Roman"/>
                      </a:endParaRPr>
                    </a:p>
                  </a:txBody>
                  <a:tcPr marL="68580" marR="68580" marT="0" marB="0" anchor="ctr">
                    <a:solidFill>
                      <a:srgbClr val="732791"/>
                    </a:solidFill>
                  </a:tcPr>
                </a:tc>
                <a:tc>
                  <a:txBody>
                    <a:bodyPr/>
                    <a:lstStyle/>
                    <a:p>
                      <a:pPr algn="ctr">
                        <a:spcAft>
                          <a:spcPts val="0"/>
                        </a:spcAft>
                      </a:pPr>
                      <a:r>
                        <a:rPr lang="uz-Cyrl-UZ" sz="1200" b="1">
                          <a:solidFill>
                            <a:schemeClr val="bg1"/>
                          </a:solidFill>
                          <a:effectLst/>
                          <a:latin typeface="Times New Roman"/>
                          <a:ea typeface="Times New Roman"/>
                        </a:rPr>
                        <a:t>* Nyuton</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a:solidFill>
                            <a:schemeClr val="bg1"/>
                          </a:solidFill>
                          <a:effectLst/>
                          <a:latin typeface="Times New Roman"/>
                          <a:ea typeface="Times New Roman"/>
                        </a:rPr>
                        <a:t>Gyote</a:t>
                      </a:r>
                      <a:endParaRPr lang="ru-RU" sz="1200" b="1">
                        <a:solidFill>
                          <a:schemeClr val="bg1"/>
                        </a:solidFill>
                        <a:effectLst/>
                        <a:latin typeface="Times New Roman"/>
                        <a:ea typeface="Times New Roman"/>
                      </a:endParaRPr>
                    </a:p>
                  </a:txBody>
                  <a:tcPr marL="68580" marR="68580" marT="0" marB="0" anchor="ctr">
                    <a:solidFill>
                      <a:srgbClr val="C876E2"/>
                    </a:solidFill>
                  </a:tcPr>
                </a:tc>
                <a:tc>
                  <a:txBody>
                    <a:bodyPr/>
                    <a:lstStyle/>
                    <a:p>
                      <a:pPr algn="ctr">
                        <a:spcAft>
                          <a:spcPts val="0"/>
                        </a:spcAft>
                      </a:pPr>
                      <a:r>
                        <a:rPr lang="uz-Cyrl-UZ" sz="1200" b="1" dirty="0">
                          <a:solidFill>
                            <a:schemeClr val="bg1"/>
                          </a:solidFill>
                          <a:effectLst/>
                          <a:latin typeface="Times New Roman"/>
                          <a:ea typeface="Times New Roman"/>
                        </a:rPr>
                        <a:t>Galiley</a:t>
                      </a:r>
                      <a:endParaRPr lang="ru-RU" sz="1200" b="1" dirty="0">
                        <a:solidFill>
                          <a:schemeClr val="bg1"/>
                        </a:solidFill>
                        <a:effectLst/>
                        <a:latin typeface="Times New Roman"/>
                        <a:ea typeface="Times New Roman"/>
                      </a:endParaRPr>
                    </a:p>
                  </a:txBody>
                  <a:tcPr marL="68580" marR="68580" marT="0" marB="0" anchor="ctr">
                    <a:solidFill>
                      <a:srgbClr val="C876E2"/>
                    </a:solidFill>
                  </a:tcPr>
                </a:tc>
              </a:tr>
            </a:tbl>
          </a:graphicData>
        </a:graphic>
      </p:graphicFrame>
    </p:spTree>
    <p:extLst>
      <p:ext uri="{BB962C8B-B14F-4D97-AF65-F5344CB8AC3E}">
        <p14:creationId xmlns:p14="http://schemas.microsoft.com/office/powerpoint/2010/main" val="3916732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a:spLocks noGrp="1"/>
          </p:cNvSpPr>
          <p:nvPr>
            <p:ph type="title"/>
          </p:nvPr>
        </p:nvSpPr>
        <p:spPr bwMode="auto">
          <a:xfrm>
            <a:off x="2345191" y="387350"/>
            <a:ext cx="8229600" cy="48350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bIns="45720" numCol="1" anchorCtr="0" compatLnSpc="1">
            <a:prstTxWarp prst="textNoShape">
              <a:avLst/>
            </a:prstTxWarp>
            <a:normAutofit/>
          </a:bodyPr>
          <a:lstStyle/>
          <a:p>
            <a:pPr algn="ctr"/>
            <a:r>
              <a:rPr lang="en-US" sz="2400" dirty="0" smtClean="0">
                <a:solidFill>
                  <a:srgbClr val="1818B4"/>
                </a:solidFill>
                <a:effectLst/>
              </a:rPr>
              <a:t>TASVIRIY SAN’AT JANRLARI</a:t>
            </a:r>
            <a:endParaRPr lang="ru-RU" sz="2400" dirty="0" smtClean="0">
              <a:solidFill>
                <a:srgbClr val="1818B4"/>
              </a:solidFill>
              <a:effectLst/>
            </a:endParaRPr>
          </a:p>
        </p:txBody>
      </p:sp>
      <p:pic>
        <p:nvPicPr>
          <p:cNvPr id="15" name="Picture 4" descr="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4828" y="962024"/>
            <a:ext cx="19240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descr="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5371" y="4129313"/>
            <a:ext cx="2736850" cy="221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6" descr="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33635" y="1563006"/>
            <a:ext cx="3287713"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 descr="З"/>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94704" y="4349521"/>
            <a:ext cx="3167062"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8" descr="П"/>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61766" y="1257298"/>
            <a:ext cx="3024187"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рустам худ"/>
          <p:cNvPicPr>
            <a:picLocks noChangeAspect="1" noChangeArrowheads="1"/>
          </p:cNvPicPr>
          <p:nvPr/>
        </p:nvPicPr>
        <p:blipFill>
          <a:blip r:embed="rId7" cstate="print">
            <a:extLst>
              <a:ext uri="{28A0092B-C50C-407E-A947-70E740481C1C}">
                <a14:useLocalDpi xmlns:a14="http://schemas.microsoft.com/office/drawing/2010/main" val="0"/>
              </a:ext>
            </a:extLst>
          </a:blip>
          <a:srcRect l="7382" t="5428" r="10335" b="8685"/>
          <a:stretch>
            <a:fillRect/>
          </a:stretch>
        </p:blipFill>
        <p:spPr bwMode="auto">
          <a:xfrm>
            <a:off x="9191852" y="3625849"/>
            <a:ext cx="2082800" cy="295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5244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501829" y="301258"/>
            <a:ext cx="10461570" cy="6047809"/>
          </a:xfrm>
          <a:prstGeom prst="rect">
            <a:avLst/>
          </a:prstGeom>
        </p:spPr>
        <p:txBody>
          <a:bodyPr wrap="square">
            <a:spAutoFit/>
          </a:bodyPr>
          <a:lstStyle/>
          <a:p>
            <a:pPr algn="ctr"/>
            <a:r>
              <a:rPr lang="uz-Cyrl-UZ" b="1" dirty="0" smtClean="0">
                <a:solidFill>
                  <a:srgbClr val="C00000"/>
                </a:solidFill>
                <a:latin typeface="Times New Roman" pitchFamily="18" charset="0"/>
                <a:cs typeface="Times New Roman" pitchFamily="18" charset="0"/>
              </a:rPr>
              <a:t>XULOSA</a:t>
            </a:r>
            <a:endParaRPr lang="en-US" b="1" dirty="0" smtClean="0">
              <a:solidFill>
                <a:srgbClr val="C00000"/>
              </a:solidFill>
              <a:latin typeface="Times New Roman" pitchFamily="18" charset="0"/>
              <a:cs typeface="Times New Roman" pitchFamily="18" charset="0"/>
            </a:endParaRPr>
          </a:p>
          <a:p>
            <a:pPr algn="just">
              <a:lnSpc>
                <a:spcPct val="150000"/>
              </a:lnSpc>
            </a:pPr>
            <a:r>
              <a:rPr lang="uz-Cyrl-UZ" b="1" dirty="0">
                <a:solidFill>
                  <a:srgbClr val="1818B4"/>
                </a:solidFill>
                <a:latin typeface="Times New Roman" pitchFamily="18" charset="0"/>
                <a:cs typeface="Times New Roman" pitchFamily="18" charset="0"/>
              </a:rPr>
              <a:t>	Tasviriy san’at o’qituvchilari nafaqat o’zlari yaxshi rasm chiza olishlari,  balki  o’z bilimlarini dars jarayonida kelajak yoshlarga ham etkaza  olishlari kerak. Shu bilan birga, o’qituvchi amalga oshirishi lozim bo’lgan har qanday tadbirdan ko’zda tutilgan maqsadni aniq va real belgilashi va uni amalga oshirish yo’llarini to’g’ri belgilay olishi kerak. Mamlakatimizda ta’limga alohida e’tibor berilgan holda uni yangi pedagogik tizimga o’tkazish bugungi kunning bosh vazifalaridan biriga aylanib, uzluksiz ta’limni yo’lga qo’yishda ham ilmiy asos bo’lib xizmat qiladi. Ma’lumki, har bir mamlakat va jamiyat o’zining ta’lim-tarbiya tizimiga va o’qitish texnologiyasiga ega bo’ladi. Lekin bu pedagogik  texnologiyada, kelajak yoshlarni tarbiyalash uchun  albatta, jahon va umuminsoniy ta’lim-tarbiya tizimda va o’qitish texnologiyasidan ijodiy foydalanib, undan bahramand bo’linadi.</a:t>
            </a:r>
            <a:endParaRPr lang="ru-RU" dirty="0">
              <a:solidFill>
                <a:srgbClr val="1818B4"/>
              </a:solidFill>
              <a:latin typeface="Times New Roman" pitchFamily="18" charset="0"/>
              <a:cs typeface="Times New Roman" pitchFamily="18" charset="0"/>
            </a:endParaRPr>
          </a:p>
          <a:p>
            <a:pPr algn="just">
              <a:lnSpc>
                <a:spcPct val="150000"/>
              </a:lnSpc>
            </a:pPr>
            <a:r>
              <a:rPr lang="uz-Cyrl-UZ" b="1" dirty="0">
                <a:solidFill>
                  <a:srgbClr val="1818B4"/>
                </a:solidFill>
                <a:latin typeface="Times New Roman" pitchFamily="18" charset="0"/>
                <a:cs typeface="Times New Roman" pitchFamily="18" charset="0"/>
              </a:rPr>
              <a:t>	Rangtasvir-barcha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a:t>
            </a:r>
            <a:r>
              <a:rPr lang="uz-Cyrl-UZ" dirty="0" smtClean="0">
                <a:solidFill>
                  <a:srgbClr val="1818B4"/>
                </a:solidFill>
                <a:latin typeface="Times New Roman" pitchFamily="18" charset="0"/>
                <a:cs typeface="Times New Roman" pitchFamily="18" charset="0"/>
              </a:rPr>
              <a:t>.</a:t>
            </a:r>
            <a:endParaRPr lang="ru-RU" dirty="0">
              <a:solidFill>
                <a:srgbClr val="1818B4"/>
              </a:solidFill>
              <a:latin typeface="Times New Roman" pitchFamily="18" charset="0"/>
              <a:cs typeface="Times New Roman" pitchFamily="18" charset="0"/>
            </a:endParaRPr>
          </a:p>
          <a:p>
            <a:pPr algn="just"/>
            <a:r>
              <a:rPr lang="uz-Cyrl-UZ" dirty="0" smtClean="0">
                <a:solidFill>
                  <a:srgbClr val="1818B4"/>
                </a:solidFill>
                <a:latin typeface="Times New Roman" pitchFamily="18" charset="0"/>
                <a:cs typeface="Times New Roman" pitchFamily="18" charset="0"/>
              </a:rPr>
              <a:t>	</a:t>
            </a:r>
            <a:endParaRPr lang="ru-RU" dirty="0">
              <a:solidFill>
                <a:srgbClr val="1818B4"/>
              </a:solidFill>
              <a:latin typeface="Times New Roman" pitchFamily="18" charset="0"/>
              <a:cs typeface="Times New Roman" pitchFamily="18" charset="0"/>
            </a:endParaRPr>
          </a:p>
        </p:txBody>
      </p:sp>
    </p:spTree>
    <p:extLst>
      <p:ext uri="{BB962C8B-B14F-4D97-AF65-F5344CB8AC3E}">
        <p14:creationId xmlns:p14="http://schemas.microsoft.com/office/powerpoint/2010/main" val="19784733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179657" y="58351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2" name="Picture 2" descr="C:\Users\ПК\Desktop\живопись\bimg11834_5ed8de380b0c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712" y="1699922"/>
            <a:ext cx="4813504" cy="4025963"/>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243003" y="6160922"/>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2051" name="Picture 3" descr="C:\Users\ПК\Desktop\живопись\kamskij_kartina_maslom_natyurmort_frukty_i_predmety_igraya_cvetom_i_fakturoj_n4_sk18040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35663" y="315685"/>
            <a:ext cx="4306578" cy="5743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665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567161" y="4158343"/>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8" name="Прямоугольник 7"/>
          <p:cNvSpPr/>
          <p:nvPr/>
        </p:nvSpPr>
        <p:spPr>
          <a:xfrm>
            <a:off x="7996380" y="6172200"/>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3074" name="Picture 2" descr="C:\Users\ПК\Desktop\живопись\dYBiAoh02V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707" y="523422"/>
            <a:ext cx="5262135" cy="36349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3" descr="C:\Users\ПК\Desktop\живопись\images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0439" y="1683884"/>
            <a:ext cx="4246789" cy="4342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6574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635828" y="2754087"/>
            <a:ext cx="7217229" cy="729343"/>
          </a:xfrm>
        </p:spPr>
        <p:txBody>
          <a:bodyPr>
            <a:normAutofit/>
          </a:bodyPr>
          <a:lstStyle/>
          <a:p>
            <a:r>
              <a:rPr lang="uz-Cyrl-UZ" sz="4000" b="1" dirty="0">
                <a:solidFill>
                  <a:srgbClr val="1818B4"/>
                </a:solidFill>
              </a:rPr>
              <a:t>E’tiboringiz uchun rahmat</a:t>
            </a:r>
            <a:r>
              <a:rPr lang="uz-Cyrl-UZ" sz="4000" b="1" dirty="0" smtClean="0">
                <a:solidFill>
                  <a:srgbClr val="1818B4"/>
                </a:solidFill>
                <a:latin typeface="Times New Roman" pitchFamily="18" charset="0"/>
                <a:cs typeface="Times New Roman" pitchFamily="18" charset="0"/>
              </a:rPr>
              <a:t>...</a:t>
            </a:r>
            <a:endParaRPr lang="ru-RU" sz="4000" dirty="0">
              <a:solidFill>
                <a:srgbClr val="1818B4"/>
              </a:solidFill>
            </a:endParaRPr>
          </a:p>
        </p:txBody>
      </p:sp>
    </p:spTree>
    <p:extLst>
      <p:ext uri="{BB962C8B-B14F-4D97-AF65-F5344CB8AC3E}">
        <p14:creationId xmlns:p14="http://schemas.microsoft.com/office/powerpoint/2010/main" val="13131557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3806</TotalTime>
  <Words>189</Words>
  <Application>Microsoft Office PowerPoint</Application>
  <PresentationFormat>Произвольный</PresentationFormat>
  <Paragraphs>55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Трек</vt:lpstr>
      <vt:lpstr>Презентация PowerPoint</vt:lpstr>
      <vt:lpstr>Презентация PowerPoint</vt:lpstr>
      <vt:lpstr>Презентация PowerPoint</vt:lpstr>
      <vt:lpstr>Презентация PowerPoint</vt:lpstr>
      <vt:lpstr>TASVIRIY SAN’AT JANRLARI</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Стоматология фанларини ўқитишда чет эл тажрибисини ўрганиш ва тадбиқ этиш</dc:title>
  <dc:creator>Asus</dc:creator>
  <cp:lastModifiedBy>ПК</cp:lastModifiedBy>
  <cp:revision>280</cp:revision>
  <dcterms:created xsi:type="dcterms:W3CDTF">2016-02-10T09:00:43Z</dcterms:created>
  <dcterms:modified xsi:type="dcterms:W3CDTF">2020-08-14T11:40:24Z</dcterms:modified>
</cp:coreProperties>
</file>